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5" r:id="rId2"/>
    <p:sldId id="256" r:id="rId3"/>
    <p:sldId id="257" r:id="rId4"/>
    <p:sldId id="258" r:id="rId5"/>
    <p:sldId id="259" r:id="rId6"/>
    <p:sldId id="260" r:id="rId7"/>
    <p:sldId id="261" r:id="rId8"/>
    <p:sldId id="262" r:id="rId9"/>
    <p:sldId id="263" r:id="rId10"/>
    <p:sldId id="264"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17" autoAdjust="0"/>
    <p:restoredTop sz="94610"/>
  </p:normalViewPr>
  <p:slideViewPr>
    <p:cSldViewPr snapToGrid="0" snapToObjects="1">
      <p:cViewPr>
        <p:scale>
          <a:sx n="75" d="100"/>
          <a:sy n="75" d="100"/>
        </p:scale>
        <p:origin x="80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179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Ppt background version light blue white technology style | Premium AI-generated  image">
            <a:extLst>
              <a:ext uri="{FF2B5EF4-FFF2-40B4-BE49-F238E27FC236}">
                <a16:creationId xmlns:a16="http://schemas.microsoft.com/office/drawing/2014/main" id="{2C1E4FAA-1513-932C-437F-3720A41E4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790420" cy="109842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1B7438C-A907-4B2F-AE0A-C8110A8F93C8}"/>
              </a:ext>
            </a:extLst>
          </p:cNvPr>
          <p:cNvPicPr>
            <a:picLocks noChangeAspect="1"/>
          </p:cNvPicPr>
          <p:nvPr/>
        </p:nvPicPr>
        <p:blipFill>
          <a:blip r:embed="rId3"/>
          <a:stretch>
            <a:fillRect/>
          </a:stretch>
        </p:blipFill>
        <p:spPr>
          <a:xfrm>
            <a:off x="1119868" y="312199"/>
            <a:ext cx="12066814" cy="1928301"/>
          </a:xfrm>
          <a:prstGeom prst="rect">
            <a:avLst/>
          </a:prstGeom>
        </p:spPr>
      </p:pic>
      <p:sp>
        <p:nvSpPr>
          <p:cNvPr id="4" name="TextBox 3">
            <a:extLst>
              <a:ext uri="{FF2B5EF4-FFF2-40B4-BE49-F238E27FC236}">
                <a16:creationId xmlns:a16="http://schemas.microsoft.com/office/drawing/2014/main" id="{7011634B-F14E-8B76-212B-C1D6C377FE0D}"/>
              </a:ext>
            </a:extLst>
          </p:cNvPr>
          <p:cNvSpPr txBox="1"/>
          <p:nvPr/>
        </p:nvSpPr>
        <p:spPr>
          <a:xfrm>
            <a:off x="3562350" y="2787134"/>
            <a:ext cx="7315200" cy="646331"/>
          </a:xfrm>
          <a:prstGeom prst="rect">
            <a:avLst/>
          </a:prstGeom>
          <a:noFill/>
        </p:spPr>
        <p:txBody>
          <a:bodyPr wrap="square">
            <a:spAutoFit/>
          </a:bodyPr>
          <a:lstStyle/>
          <a:p>
            <a:r>
              <a:rPr lang="en-IN" sz="3600" dirty="0">
                <a:solidFill>
                  <a:schemeClr val="accent4">
                    <a:lumMod val="75000"/>
                  </a:schemeClr>
                </a:solidFill>
                <a:latin typeface="Times New Roman" panose="02020603050405020304" pitchFamily="18" charset="0"/>
                <a:cs typeface="Times New Roman" panose="02020603050405020304" pitchFamily="18" charset="0"/>
              </a:rPr>
              <a:t>AI-Based Personalized Learning App</a:t>
            </a:r>
          </a:p>
        </p:txBody>
      </p:sp>
      <p:sp>
        <p:nvSpPr>
          <p:cNvPr id="5" name="TextBox 4">
            <a:extLst>
              <a:ext uri="{FF2B5EF4-FFF2-40B4-BE49-F238E27FC236}">
                <a16:creationId xmlns:a16="http://schemas.microsoft.com/office/drawing/2014/main" id="{F47E07CE-DBE6-377A-E9D7-E00C4A3758A0}"/>
              </a:ext>
            </a:extLst>
          </p:cNvPr>
          <p:cNvSpPr txBox="1"/>
          <p:nvPr/>
        </p:nvSpPr>
        <p:spPr>
          <a:xfrm flipH="1">
            <a:off x="4747206" y="3722778"/>
            <a:ext cx="6711369" cy="584775"/>
          </a:xfrm>
          <a:prstGeom prst="rect">
            <a:avLst/>
          </a:prstGeom>
          <a:noFill/>
        </p:spPr>
        <p:txBody>
          <a:bodyPr wrap="square" rtlCol="0">
            <a:spAutoFit/>
          </a:bodyPr>
          <a:lstStyle/>
          <a:p>
            <a:r>
              <a:rPr lang="en-GB" sz="3200" b="1" dirty="0">
                <a:solidFill>
                  <a:srgbClr val="C00000"/>
                </a:solidFill>
                <a:latin typeface="Tempus Sans ITC" panose="04020404030D07020202" pitchFamily="82" charset="0"/>
                <a:cs typeface="Arial" panose="020B0604020202020204" pitchFamily="34" charset="0"/>
              </a:rPr>
              <a:t>Team Name </a:t>
            </a:r>
            <a:r>
              <a:rPr lang="en-GB" sz="3200" b="1" dirty="0">
                <a:latin typeface="Tempus Sans ITC" panose="04020404030D07020202" pitchFamily="82" charset="0"/>
                <a:cs typeface="Arial" panose="020B0604020202020204" pitchFamily="34" charset="0"/>
              </a:rPr>
              <a:t>: </a:t>
            </a:r>
            <a:r>
              <a:rPr lang="en-GB" sz="3200" b="1" dirty="0">
                <a:solidFill>
                  <a:schemeClr val="accent6"/>
                </a:solidFill>
                <a:latin typeface="Tempus Sans ITC" panose="04020404030D07020202" pitchFamily="82" charset="0"/>
                <a:cs typeface="Arial" panose="020B0604020202020204" pitchFamily="34" charset="0"/>
              </a:rPr>
              <a:t>Tech Titans</a:t>
            </a:r>
            <a:endParaRPr lang="en-IN" sz="3200" b="1" dirty="0">
              <a:solidFill>
                <a:schemeClr val="accent6"/>
              </a:solidFill>
              <a:latin typeface="Tempus Sans ITC" panose="04020404030D07020202" pitchFamily="82" charset="0"/>
              <a:cs typeface="Arial" panose="020B0604020202020204" pitchFamily="34" charset="0"/>
            </a:endParaRPr>
          </a:p>
        </p:txBody>
      </p:sp>
      <p:sp>
        <p:nvSpPr>
          <p:cNvPr id="6" name="TextBox 5">
            <a:extLst>
              <a:ext uri="{FF2B5EF4-FFF2-40B4-BE49-F238E27FC236}">
                <a16:creationId xmlns:a16="http://schemas.microsoft.com/office/drawing/2014/main" id="{F0C25F79-5106-2AEE-FB0B-CDB88B3FB031}"/>
              </a:ext>
            </a:extLst>
          </p:cNvPr>
          <p:cNvSpPr txBox="1"/>
          <p:nvPr/>
        </p:nvSpPr>
        <p:spPr>
          <a:xfrm>
            <a:off x="3562350" y="4792427"/>
            <a:ext cx="7315200" cy="3877985"/>
          </a:xfrm>
          <a:prstGeom prst="rect">
            <a:avLst/>
          </a:prstGeom>
          <a:noFill/>
        </p:spPr>
        <p:txBody>
          <a:bodyPr wrap="square" rtlCol="0">
            <a:spAutoFit/>
          </a:bodyPr>
          <a:lstStyle/>
          <a:p>
            <a:r>
              <a:rPr lang="en-GB" sz="2400" b="1" dirty="0">
                <a:latin typeface="Times New Roman" panose="02020603050405020304" pitchFamily="18" charset="0"/>
                <a:cs typeface="Times New Roman" panose="02020603050405020304" pitchFamily="18" charset="0"/>
              </a:rPr>
              <a:t>PRESENTED BY :</a:t>
            </a:r>
          </a:p>
          <a:p>
            <a:pPr lvl="5">
              <a:lnSpc>
                <a:spcPct val="150000"/>
              </a:lnSpc>
            </a:pPr>
            <a:r>
              <a:rPr lang="en-GB" sz="2400" b="1" dirty="0">
                <a:latin typeface="Times New Roman" panose="02020603050405020304" pitchFamily="18" charset="0"/>
                <a:cs typeface="Times New Roman" panose="02020603050405020304" pitchFamily="18" charset="0"/>
              </a:rPr>
              <a:t>Vidhya G U </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lnSpc>
                <a:spcPct val="150000"/>
              </a:lnSpc>
            </a:pPr>
            <a:r>
              <a:rPr lang="en-GB" sz="2400" b="1" dirty="0">
                <a:latin typeface="Times New Roman" panose="02020603050405020304" pitchFamily="18" charset="0"/>
                <a:cs typeface="Times New Roman" panose="02020603050405020304" pitchFamily="18" charset="0"/>
              </a:rPr>
              <a:t>Srila S</a:t>
            </a:r>
            <a:r>
              <a:rPr lang="en-US" sz="2400" b="1" dirty="0">
                <a:latin typeface="Times New Roman" panose="02020603050405020304" pitchFamily="18" charset="0"/>
                <a:ea typeface="Inter" panose="020B0604020202020204" charset="0"/>
                <a:cs typeface="Times New Roman" panose="02020603050405020304" pitchFamily="18" charset="0"/>
              </a:rPr>
              <a:t> (3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YEAR/IT)</a:t>
            </a:r>
            <a:endParaRPr lang="en-GB" sz="2400" b="1" dirty="0">
              <a:latin typeface="Times New Roman" panose="02020603050405020304" pitchFamily="18" charset="0"/>
              <a:cs typeface="Times New Roman" panose="02020603050405020304" pitchFamily="18" charset="0"/>
            </a:endParaRPr>
          </a:p>
          <a:p>
            <a:pPr lvl="5">
              <a:lnSpc>
                <a:spcPct val="150000"/>
              </a:lnSpc>
            </a:pPr>
            <a:r>
              <a:rPr lang="en-GB" sz="2400" b="1" dirty="0">
                <a:latin typeface="Times New Roman" panose="02020603050405020304" pitchFamily="18" charset="0"/>
                <a:cs typeface="Times New Roman" panose="02020603050405020304" pitchFamily="18" charset="0"/>
              </a:rPr>
              <a:t>Mahalakshmi K </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lnSpc>
                <a:spcPct val="150000"/>
              </a:lnSpc>
            </a:pPr>
            <a:r>
              <a:rPr lang="en-GB" sz="2400" b="1" dirty="0">
                <a:latin typeface="Times New Roman" panose="02020603050405020304" pitchFamily="18" charset="0"/>
                <a:cs typeface="Times New Roman" panose="02020603050405020304" pitchFamily="18" charset="0"/>
              </a:rPr>
              <a:t>Anusuya M </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lnSpc>
                <a:spcPct val="150000"/>
              </a:lnSpc>
            </a:pPr>
            <a:r>
              <a:rPr lang="en-GB" sz="2400" b="1" dirty="0">
                <a:latin typeface="Times New Roman" panose="02020603050405020304" pitchFamily="18" charset="0"/>
                <a:cs typeface="Times New Roman" panose="02020603050405020304" pitchFamily="18" charset="0"/>
              </a:rPr>
              <a:t>Leka B</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endParaRPr lang="en-IN" sz="2400" dirty="0">
              <a:highlight>
                <a:srgbClr val="FFFF00"/>
              </a:highlight>
              <a:latin typeface="Times New Roman" panose="02020603050405020304" pitchFamily="18" charset="0"/>
              <a:cs typeface="Times New Roman" panose="02020603050405020304" pitchFamily="18" charset="0"/>
            </a:endParaRPr>
          </a:p>
          <a:p>
            <a:endParaRPr lang="en-IN"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797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1965960"/>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1965960"/>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1965960"/>
            <a:ext cx="5138928" cy="5138928"/>
          </a:xfrm>
          <a:prstGeom prst="rect">
            <a:avLst/>
          </a:prstGeom>
        </p:spPr>
      </p:pic>
      <p:sp>
        <p:nvSpPr>
          <p:cNvPr id="6" name="Text 0"/>
          <p:cNvSpPr/>
          <p:nvPr/>
        </p:nvSpPr>
        <p:spPr>
          <a:xfrm>
            <a:off x="795528" y="1106424"/>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55ABB"/>
                </a:solidFill>
                <a:latin typeface="思源黑体-思源黑体-Bold" pitchFamily="34" charset="0"/>
                <a:ea typeface="思源黑体-思源黑体-Bold" pitchFamily="34" charset="-122"/>
                <a:cs typeface="思源黑体-思源黑体-Bold" pitchFamily="34" charset="-120"/>
              </a:rPr>
              <a:t>Summary and Conclusion</a:t>
            </a:r>
            <a:endParaRPr lang="en-US" sz="3570" dirty="0"/>
          </a:p>
        </p:txBody>
      </p:sp>
      <p:sp>
        <p:nvSpPr>
          <p:cNvPr id="7" name="Text 1"/>
          <p:cNvSpPr/>
          <p:nvPr/>
        </p:nvSpPr>
        <p:spPr>
          <a:xfrm>
            <a:off x="914400" y="3520440"/>
            <a:ext cx="3054096" cy="356616"/>
          </a:xfrm>
          <a:prstGeom prst="rect">
            <a:avLst/>
          </a:prstGeom>
          <a:noFill/>
          <a:ln/>
        </p:spPr>
        <p:txBody>
          <a:bodyPr wrap="none" lIns="0" tIns="0" rIns="0" bIns="0" rtlCol="0" anchor="ctr"/>
          <a:lstStyle/>
          <a:p>
            <a:pPr marL="0" indent="0" algn="r">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Recap of Key Points</a:t>
            </a:r>
            <a:endParaRPr lang="en-US" sz="2230" dirty="0"/>
          </a:p>
        </p:txBody>
      </p:sp>
      <p:sp>
        <p:nvSpPr>
          <p:cNvPr id="8" name="Text 2"/>
          <p:cNvSpPr/>
          <p:nvPr/>
        </p:nvSpPr>
        <p:spPr>
          <a:xfrm>
            <a:off x="914400" y="4123944"/>
            <a:ext cx="3054096" cy="1417320"/>
          </a:xfrm>
          <a:prstGeom prst="rect">
            <a:avLst/>
          </a:prstGeom>
          <a:noFill/>
          <a:ln/>
        </p:spPr>
        <p:txBody>
          <a:bodyPr wrap="square" lIns="0" tIns="0" rIns="0" bIns="0" rtlCol="0" anchor="ctr"/>
          <a:lstStyle/>
          <a:p>
            <a:pPr marL="0" indent="0" algn="r">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The demand for personalized learning experiences is strong, and adaptive learning apps present a viable solution.</a:t>
            </a:r>
            <a:endParaRPr lang="en-US" sz="1780" dirty="0"/>
          </a:p>
        </p:txBody>
      </p:sp>
      <p:sp>
        <p:nvSpPr>
          <p:cNvPr id="9" name="Text 3"/>
          <p:cNvSpPr/>
          <p:nvPr/>
        </p:nvSpPr>
        <p:spPr>
          <a:xfrm>
            <a:off x="5468112" y="4023360"/>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2230" dirty="0"/>
          </a:p>
        </p:txBody>
      </p:sp>
      <p:sp>
        <p:nvSpPr>
          <p:cNvPr id="10" name="Text 4"/>
          <p:cNvSpPr/>
          <p:nvPr/>
        </p:nvSpPr>
        <p:spPr>
          <a:xfrm>
            <a:off x="8385048" y="2953512"/>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2</a:t>
            </a:r>
            <a:endParaRPr lang="en-US" sz="2230" dirty="0"/>
          </a:p>
        </p:txBody>
      </p:sp>
      <p:sp>
        <p:nvSpPr>
          <p:cNvPr id="11" name="Text 5"/>
          <p:cNvSpPr/>
          <p:nvPr/>
        </p:nvSpPr>
        <p:spPr>
          <a:xfrm>
            <a:off x="7854696" y="6016752"/>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3</a:t>
            </a:r>
            <a:endParaRPr lang="en-US" sz="2230" dirty="0"/>
          </a:p>
        </p:txBody>
      </p:sp>
      <p:sp>
        <p:nvSpPr>
          <p:cNvPr id="12" name="Text 6"/>
          <p:cNvSpPr/>
          <p:nvPr/>
        </p:nvSpPr>
        <p:spPr>
          <a:xfrm>
            <a:off x="10222992" y="2185416"/>
            <a:ext cx="3502152" cy="356616"/>
          </a:xfrm>
          <a:prstGeom prst="rect">
            <a:avLst/>
          </a:prstGeom>
          <a:noFill/>
          <a:ln/>
        </p:spPr>
        <p:txBody>
          <a:bodyPr wrap="non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Call to Action</a:t>
            </a:r>
            <a:endParaRPr lang="en-US" sz="2230" dirty="0"/>
          </a:p>
        </p:txBody>
      </p:sp>
      <p:sp>
        <p:nvSpPr>
          <p:cNvPr id="13" name="Text 7"/>
          <p:cNvSpPr/>
          <p:nvPr/>
        </p:nvSpPr>
        <p:spPr>
          <a:xfrm>
            <a:off x="10222992" y="2798064"/>
            <a:ext cx="3502152"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Collaboration among educators, technologists, and designers is paramount in creating effective adaptive learning solutions.</a:t>
            </a:r>
            <a:endParaRPr lang="en-US" sz="1780" dirty="0"/>
          </a:p>
        </p:txBody>
      </p:sp>
      <p:sp>
        <p:nvSpPr>
          <p:cNvPr id="14" name="Text 8"/>
          <p:cNvSpPr/>
          <p:nvPr/>
        </p:nvSpPr>
        <p:spPr>
          <a:xfrm>
            <a:off x="10222992" y="4782312"/>
            <a:ext cx="3502152" cy="713232"/>
          </a:xfrm>
          <a:prstGeom prst="rect">
            <a:avLst/>
          </a:prstGeom>
          <a:noFill/>
          <a:ln/>
        </p:spPr>
        <p:txBody>
          <a:bodyPr wrap="squar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Vision for Adaptive Learning</a:t>
            </a:r>
            <a:endParaRPr lang="en-US" sz="2230" dirty="0"/>
          </a:p>
        </p:txBody>
      </p:sp>
      <p:sp>
        <p:nvSpPr>
          <p:cNvPr id="15" name="Text 9"/>
          <p:cNvSpPr/>
          <p:nvPr/>
        </p:nvSpPr>
        <p:spPr>
          <a:xfrm>
            <a:off x="10222992" y="5742432"/>
            <a:ext cx="3502152"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Every student empowered to learn at their own pace, equipped with necessary tools for success.</a:t>
            </a:r>
            <a:endParaRPr lang="en-US" sz="17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551CC1-104B-99A2-B993-E8E428960D8D}"/>
              </a:ext>
            </a:extLst>
          </p:cNvPr>
          <p:cNvPicPr>
            <a:picLocks noChangeAspect="1"/>
          </p:cNvPicPr>
          <p:nvPr/>
        </p:nvPicPr>
        <p:blipFill>
          <a:blip r:embed="rId2"/>
          <a:stretch>
            <a:fillRect/>
          </a:stretch>
        </p:blipFill>
        <p:spPr>
          <a:xfrm>
            <a:off x="-1022555" y="0"/>
            <a:ext cx="15652955" cy="10622833"/>
          </a:xfrm>
          <a:prstGeom prst="rect">
            <a:avLst/>
          </a:prstGeom>
        </p:spPr>
      </p:pic>
      <p:sp>
        <p:nvSpPr>
          <p:cNvPr id="8" name="TextBox 7">
            <a:extLst>
              <a:ext uri="{FF2B5EF4-FFF2-40B4-BE49-F238E27FC236}">
                <a16:creationId xmlns:a16="http://schemas.microsoft.com/office/drawing/2014/main" id="{E46B9FA1-E5A8-0ADC-7EB0-A4A1BCDB7E92}"/>
              </a:ext>
            </a:extLst>
          </p:cNvPr>
          <p:cNvSpPr txBox="1"/>
          <p:nvPr/>
        </p:nvSpPr>
        <p:spPr>
          <a:xfrm>
            <a:off x="520700" y="4111087"/>
            <a:ext cx="7909560" cy="1323439"/>
          </a:xfrm>
          <a:prstGeom prst="rect">
            <a:avLst/>
          </a:prstGeom>
          <a:noFill/>
        </p:spPr>
        <p:txBody>
          <a:bodyPr wrap="square">
            <a:spAutoFit/>
          </a:bodyPr>
          <a:lstStyle/>
          <a:p>
            <a:r>
              <a:rPr lang="en-US" sz="8000" dirty="0">
                <a:latin typeface="Times New Roman" panose="02020603050405020304" pitchFamily="18" charset="0"/>
                <a:cs typeface="Times New Roman" panose="02020603050405020304" pitchFamily="18" charset="0"/>
              </a:rPr>
              <a:t>Thank You!</a:t>
            </a:r>
            <a:endParaRPr lang="en-IN"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438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sp>
        <p:nvSpPr>
          <p:cNvPr id="4" name="Text 0"/>
          <p:cNvSpPr/>
          <p:nvPr/>
        </p:nvSpPr>
        <p:spPr>
          <a:xfrm>
            <a:off x="795528" y="3483864"/>
            <a:ext cx="13048488" cy="1956816"/>
          </a:xfrm>
          <a:prstGeom prst="rect">
            <a:avLst/>
          </a:prstGeom>
          <a:noFill/>
          <a:ln/>
        </p:spPr>
        <p:txBody>
          <a:bodyPr wrap="square" lIns="0" tIns="0" rIns="0" bIns="0" rtlCol="0" anchor="ctr"/>
          <a:lstStyle/>
          <a:p>
            <a:pPr marL="0" indent="0" algn="l">
              <a:lnSpc>
                <a:spcPts val="7700"/>
              </a:lnSpc>
              <a:buNone/>
            </a:pPr>
            <a:r>
              <a:rPr lang="en-US" sz="6160" dirty="0">
                <a:solidFill>
                  <a:srgbClr val="055ABB"/>
                </a:solidFill>
                <a:latin typeface="思源黑体-思源黑体-Bold" pitchFamily="34" charset="0"/>
                <a:ea typeface="思源黑体-思源黑体-Bold" pitchFamily="34" charset="-122"/>
                <a:cs typeface="思源黑体-思源黑体-Bold" pitchFamily="34" charset="-120"/>
              </a:rPr>
              <a:t>Designing Adaptive Learning Systems</a:t>
            </a:r>
            <a:endParaRPr lang="en-US" sz="6160" dirty="0"/>
          </a:p>
        </p:txBody>
      </p:sp>
      <p:sp>
        <p:nvSpPr>
          <p:cNvPr id="5" name="Text 1"/>
          <p:cNvSpPr/>
          <p:nvPr/>
        </p:nvSpPr>
        <p:spPr>
          <a:xfrm>
            <a:off x="795528" y="5696712"/>
            <a:ext cx="13048488"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The education landscape is rapidly changing as traditional educational platforms often fail to address the diverse needs of learners. There is a growing demand for innovative systems that utilize artificial intelligence to provide personalized educational content and timely feedback. This presentation aims to explore the design challenges involved in creating an effective adaptive learning application that can cater to the unique requirements of each student.</a:t>
            </a:r>
            <a:endParaRPr lang="en-US" sz="17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795528" y="1536192"/>
            <a:ext cx="8074152" cy="576072"/>
          </a:xfrm>
          <a:prstGeom prst="rect">
            <a:avLst/>
          </a:prstGeom>
          <a:noFill/>
          <a:ln/>
        </p:spPr>
        <p:txBody>
          <a:bodyPr wrap="none" lIns="0" tIns="0" rIns="0" bIns="0" rtlCol="0" anchor="ctr"/>
          <a:lstStyle/>
          <a:p>
            <a:pPr marL="0" indent="0" algn="l">
              <a:lnSpc>
                <a:spcPts val="4460"/>
              </a:lnSpc>
              <a:buNone/>
            </a:pPr>
            <a:r>
              <a:rPr lang="en-US" sz="3570" dirty="0">
                <a:solidFill>
                  <a:srgbClr val="055ABB"/>
                </a:solidFill>
                <a:latin typeface="思源黑体-思源黑体-Bold" pitchFamily="34" charset="0"/>
                <a:ea typeface="思源黑体-思源黑体-Bold" pitchFamily="34" charset="-122"/>
                <a:cs typeface="思源黑体-思源黑体-Bold" pitchFamily="34" charset="-120"/>
              </a:rPr>
              <a:t>Adaptive Learning Challenges</a:t>
            </a:r>
            <a:endParaRPr lang="en-US" sz="3570" dirty="0"/>
          </a:p>
        </p:txBody>
      </p:sp>
      <p:sp>
        <p:nvSpPr>
          <p:cNvPr id="5" name="Text 1"/>
          <p:cNvSpPr/>
          <p:nvPr/>
        </p:nvSpPr>
        <p:spPr>
          <a:xfrm>
            <a:off x="1024128" y="2587752"/>
            <a:ext cx="7616952" cy="356616"/>
          </a:xfrm>
          <a:prstGeom prst="rect">
            <a:avLst/>
          </a:prstGeom>
          <a:noFill/>
          <a:ln/>
        </p:spPr>
        <p:txBody>
          <a:bodyPr wrap="non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Identifying the Problem</a:t>
            </a:r>
            <a:endParaRPr lang="en-US" sz="2230" dirty="0"/>
          </a:p>
        </p:txBody>
      </p:sp>
      <p:sp>
        <p:nvSpPr>
          <p:cNvPr id="6" name="Text 2"/>
          <p:cNvSpPr/>
          <p:nvPr/>
        </p:nvSpPr>
        <p:spPr>
          <a:xfrm>
            <a:off x="1024128" y="3145536"/>
            <a:ext cx="7616952" cy="283464"/>
          </a:xfrm>
          <a:prstGeom prst="rect">
            <a:avLst/>
          </a:prstGeom>
          <a:noFill/>
          <a:ln/>
        </p:spPr>
        <p:txBody>
          <a:bodyPr wrap="non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Static platforms fail to meet unique learning needs.</a:t>
            </a:r>
            <a:endParaRPr lang="en-US" sz="1780" dirty="0"/>
          </a:p>
        </p:txBody>
      </p:sp>
      <p:sp>
        <p:nvSpPr>
          <p:cNvPr id="7" name="Text 3"/>
          <p:cNvSpPr/>
          <p:nvPr/>
        </p:nvSpPr>
        <p:spPr>
          <a:xfrm>
            <a:off x="1024128" y="4114800"/>
            <a:ext cx="7616952" cy="356616"/>
          </a:xfrm>
          <a:prstGeom prst="rect">
            <a:avLst/>
          </a:prstGeom>
          <a:noFill/>
          <a:ln/>
        </p:spPr>
        <p:txBody>
          <a:bodyPr wrap="non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Understanding Learner Diversity</a:t>
            </a:r>
            <a:endParaRPr lang="en-US" sz="2230" dirty="0"/>
          </a:p>
        </p:txBody>
      </p:sp>
      <p:sp>
        <p:nvSpPr>
          <p:cNvPr id="8" name="Text 4"/>
          <p:cNvSpPr/>
          <p:nvPr/>
        </p:nvSpPr>
        <p:spPr>
          <a:xfrm>
            <a:off x="1024128" y="4672584"/>
            <a:ext cx="7616952" cy="283464"/>
          </a:xfrm>
          <a:prstGeom prst="rect">
            <a:avLst/>
          </a:prstGeom>
          <a:noFill/>
          <a:ln/>
        </p:spPr>
        <p:txBody>
          <a:bodyPr wrap="non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Learners have varied backgrounds and preferences.</a:t>
            </a:r>
            <a:endParaRPr lang="en-US" sz="1780" dirty="0"/>
          </a:p>
        </p:txBody>
      </p:sp>
      <p:sp>
        <p:nvSpPr>
          <p:cNvPr id="9" name="Text 5"/>
          <p:cNvSpPr/>
          <p:nvPr/>
        </p:nvSpPr>
        <p:spPr>
          <a:xfrm>
            <a:off x="1024128" y="5632704"/>
            <a:ext cx="7616952" cy="356616"/>
          </a:xfrm>
          <a:prstGeom prst="rect">
            <a:avLst/>
          </a:prstGeom>
          <a:noFill/>
          <a:ln/>
        </p:spPr>
        <p:txBody>
          <a:bodyPr wrap="non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The Role of AI in Education</a:t>
            </a:r>
            <a:endParaRPr lang="en-US" sz="2230" dirty="0"/>
          </a:p>
        </p:txBody>
      </p:sp>
      <p:sp>
        <p:nvSpPr>
          <p:cNvPr id="10" name="Text 6"/>
          <p:cNvSpPr/>
          <p:nvPr/>
        </p:nvSpPr>
        <p:spPr>
          <a:xfrm>
            <a:off x="1024128" y="6190488"/>
            <a:ext cx="7616952" cy="283464"/>
          </a:xfrm>
          <a:prstGeom prst="rect">
            <a:avLst/>
          </a:prstGeom>
          <a:noFill/>
          <a:ln/>
        </p:spPr>
        <p:txBody>
          <a:bodyPr wrap="non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AI helps tailor content and predicts learning outcomes.</a:t>
            </a:r>
            <a:endParaRPr lang="en-US" sz="17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1965960"/>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1965960"/>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1965960"/>
            <a:ext cx="5138928" cy="5138928"/>
          </a:xfrm>
          <a:prstGeom prst="rect">
            <a:avLst/>
          </a:prstGeom>
        </p:spPr>
      </p:pic>
      <p:pic>
        <p:nvPicPr>
          <p:cNvPr id="6" name="Image 4" descr="preencoded.png"/>
          <p:cNvPicPr>
            <a:picLocks noChangeAspect="1"/>
          </p:cNvPicPr>
          <p:nvPr/>
        </p:nvPicPr>
        <p:blipFill>
          <a:blip r:embed="rId7"/>
          <a:stretch>
            <a:fillRect/>
          </a:stretch>
        </p:blipFill>
        <p:spPr>
          <a:xfrm>
            <a:off x="4279392" y="3968496"/>
            <a:ext cx="1143000" cy="1143000"/>
          </a:xfrm>
          <a:prstGeom prst="rect">
            <a:avLst/>
          </a:prstGeom>
        </p:spPr>
      </p:pic>
      <p:pic>
        <p:nvPicPr>
          <p:cNvPr id="7" name="Image 5" descr="preencoded.png"/>
          <p:cNvPicPr>
            <a:picLocks noChangeAspect="1"/>
          </p:cNvPicPr>
          <p:nvPr/>
        </p:nvPicPr>
        <p:blipFill>
          <a:blip r:embed="rId7"/>
          <a:stretch>
            <a:fillRect/>
          </a:stretch>
        </p:blipFill>
        <p:spPr>
          <a:xfrm>
            <a:off x="7991856" y="1828800"/>
            <a:ext cx="1143000" cy="1143000"/>
          </a:xfrm>
          <a:prstGeom prst="rect">
            <a:avLst/>
          </a:prstGeom>
        </p:spPr>
      </p:pic>
      <p:pic>
        <p:nvPicPr>
          <p:cNvPr id="8" name="Image 6" descr="preencoded.png"/>
          <p:cNvPicPr>
            <a:picLocks noChangeAspect="1"/>
          </p:cNvPicPr>
          <p:nvPr/>
        </p:nvPicPr>
        <p:blipFill>
          <a:blip r:embed="rId7"/>
          <a:stretch>
            <a:fillRect/>
          </a:stretch>
        </p:blipFill>
        <p:spPr>
          <a:xfrm>
            <a:off x="7991856" y="6108192"/>
            <a:ext cx="1143000" cy="1143000"/>
          </a:xfrm>
          <a:prstGeom prst="rect">
            <a:avLst/>
          </a:prstGeom>
        </p:spPr>
      </p:pic>
      <p:sp>
        <p:nvSpPr>
          <p:cNvPr id="9" name="Text 0"/>
          <p:cNvSpPr/>
          <p:nvPr/>
        </p:nvSpPr>
        <p:spPr>
          <a:xfrm>
            <a:off x="795528" y="932688"/>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55ABB"/>
                </a:solidFill>
                <a:latin typeface="思源黑体-思源黑体-Bold" pitchFamily="34" charset="0"/>
                <a:ea typeface="思源黑体-思源黑体-Bold" pitchFamily="34" charset="-122"/>
                <a:cs typeface="思源黑体-思源黑体-Bold" pitchFamily="34" charset="-120"/>
              </a:rPr>
              <a:t>Current Education Models</a:t>
            </a:r>
            <a:endParaRPr lang="en-US" sz="3570" dirty="0"/>
          </a:p>
        </p:txBody>
      </p:sp>
      <p:sp>
        <p:nvSpPr>
          <p:cNvPr id="10" name="Text 1"/>
          <p:cNvSpPr/>
          <p:nvPr/>
        </p:nvSpPr>
        <p:spPr>
          <a:xfrm>
            <a:off x="914400" y="3310128"/>
            <a:ext cx="3054096" cy="1069848"/>
          </a:xfrm>
          <a:prstGeom prst="rect">
            <a:avLst/>
          </a:prstGeom>
          <a:noFill/>
          <a:ln/>
        </p:spPr>
        <p:txBody>
          <a:bodyPr wrap="square" lIns="0" tIns="0" rIns="0" bIns="0" rtlCol="0" anchor="ctr"/>
          <a:lstStyle/>
          <a:p>
            <a:pPr marL="0" indent="0" algn="r">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Traditional Educational Frameworks</a:t>
            </a:r>
            <a:endParaRPr lang="en-US" sz="2230" dirty="0"/>
          </a:p>
        </p:txBody>
      </p:sp>
      <p:sp>
        <p:nvSpPr>
          <p:cNvPr id="11" name="Text 2"/>
          <p:cNvSpPr/>
          <p:nvPr/>
        </p:nvSpPr>
        <p:spPr>
          <a:xfrm>
            <a:off x="914400" y="4626864"/>
            <a:ext cx="3054096" cy="1133856"/>
          </a:xfrm>
          <a:prstGeom prst="rect">
            <a:avLst/>
          </a:prstGeom>
          <a:noFill/>
          <a:ln/>
        </p:spPr>
        <p:txBody>
          <a:bodyPr wrap="square" lIns="0" tIns="0" rIns="0" bIns="0" rtlCol="0" anchor="ctr"/>
          <a:lstStyle/>
          <a:p>
            <a:pPr marL="0" indent="0" algn="r">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Rigid curricula fail to adapt to students' needs, causing disengagement and hindering progress.</a:t>
            </a:r>
            <a:endParaRPr lang="en-US" sz="1780" dirty="0"/>
          </a:p>
        </p:txBody>
      </p:sp>
      <p:sp>
        <p:nvSpPr>
          <p:cNvPr id="12" name="Text 3"/>
          <p:cNvSpPr/>
          <p:nvPr/>
        </p:nvSpPr>
        <p:spPr>
          <a:xfrm>
            <a:off x="4764024" y="4334256"/>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2230" dirty="0"/>
          </a:p>
        </p:txBody>
      </p:sp>
      <p:sp>
        <p:nvSpPr>
          <p:cNvPr id="13" name="Text 4"/>
          <p:cNvSpPr/>
          <p:nvPr/>
        </p:nvSpPr>
        <p:spPr>
          <a:xfrm>
            <a:off x="8467344" y="2194560"/>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2</a:t>
            </a:r>
            <a:endParaRPr lang="en-US" sz="2230" dirty="0"/>
          </a:p>
        </p:txBody>
      </p:sp>
      <p:sp>
        <p:nvSpPr>
          <p:cNvPr id="14" name="Text 5"/>
          <p:cNvSpPr/>
          <p:nvPr/>
        </p:nvSpPr>
        <p:spPr>
          <a:xfrm>
            <a:off x="10222992" y="2011680"/>
            <a:ext cx="3502152" cy="713232"/>
          </a:xfrm>
          <a:prstGeom prst="rect">
            <a:avLst/>
          </a:prstGeom>
          <a:noFill/>
          <a:ln/>
        </p:spPr>
        <p:txBody>
          <a:bodyPr wrap="squar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Blended Learning Environments</a:t>
            </a:r>
            <a:endParaRPr lang="en-US" sz="2230" dirty="0"/>
          </a:p>
        </p:txBody>
      </p:sp>
      <p:sp>
        <p:nvSpPr>
          <p:cNvPr id="15" name="Text 6"/>
          <p:cNvSpPr/>
          <p:nvPr/>
        </p:nvSpPr>
        <p:spPr>
          <a:xfrm>
            <a:off x="10222992" y="2971800"/>
            <a:ext cx="3502152"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Combines face-to-face instruction and online resources but lacks necessary personalization.</a:t>
            </a:r>
            <a:endParaRPr lang="en-US" sz="1780" dirty="0"/>
          </a:p>
        </p:txBody>
      </p:sp>
      <p:sp>
        <p:nvSpPr>
          <p:cNvPr id="16" name="Text 7"/>
          <p:cNvSpPr/>
          <p:nvPr/>
        </p:nvSpPr>
        <p:spPr>
          <a:xfrm>
            <a:off x="8467344" y="6473952"/>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3</a:t>
            </a:r>
            <a:endParaRPr lang="en-US" sz="2230" dirty="0"/>
          </a:p>
        </p:txBody>
      </p:sp>
      <p:sp>
        <p:nvSpPr>
          <p:cNvPr id="17" name="Text 8"/>
          <p:cNvSpPr/>
          <p:nvPr/>
        </p:nvSpPr>
        <p:spPr>
          <a:xfrm>
            <a:off x="10222992" y="4956048"/>
            <a:ext cx="3502152" cy="713232"/>
          </a:xfrm>
          <a:prstGeom prst="rect">
            <a:avLst/>
          </a:prstGeom>
          <a:noFill/>
          <a:ln/>
        </p:spPr>
        <p:txBody>
          <a:bodyPr wrap="squar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Current Technological Solutions</a:t>
            </a:r>
            <a:endParaRPr lang="en-US" sz="2230" dirty="0"/>
          </a:p>
        </p:txBody>
      </p:sp>
      <p:sp>
        <p:nvSpPr>
          <p:cNvPr id="18" name="Text 9"/>
          <p:cNvSpPr/>
          <p:nvPr/>
        </p:nvSpPr>
        <p:spPr>
          <a:xfrm>
            <a:off x="10222992" y="5925312"/>
            <a:ext cx="3502152"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Platforms provide limited personalization and lack synergy, posing challenges for adaptive learning.</a:t>
            </a:r>
            <a:endParaRPr lang="en-US" sz="17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pic>
        <p:nvPicPr>
          <p:cNvPr id="4" name="Image 2" descr="preencoded.png"/>
          <p:cNvPicPr>
            <a:picLocks noChangeAspect="1"/>
          </p:cNvPicPr>
          <p:nvPr/>
        </p:nvPicPr>
        <p:blipFill>
          <a:blip r:embed="rId5"/>
          <a:stretch>
            <a:fillRect/>
          </a:stretch>
        </p:blipFill>
        <p:spPr>
          <a:xfrm>
            <a:off x="768096" y="4416552"/>
            <a:ext cx="4261104" cy="2560320"/>
          </a:xfrm>
          <a:prstGeom prst="rect">
            <a:avLst/>
          </a:prstGeom>
        </p:spPr>
      </p:pic>
      <p:pic>
        <p:nvPicPr>
          <p:cNvPr id="5" name="Image 3" descr="preencoded.png"/>
          <p:cNvPicPr>
            <a:picLocks noChangeAspect="1"/>
          </p:cNvPicPr>
          <p:nvPr/>
        </p:nvPicPr>
        <p:blipFill>
          <a:blip r:embed="rId5"/>
          <a:stretch>
            <a:fillRect/>
          </a:stretch>
        </p:blipFill>
        <p:spPr>
          <a:xfrm>
            <a:off x="5193792" y="4416552"/>
            <a:ext cx="4261104" cy="2560320"/>
          </a:xfrm>
          <a:prstGeom prst="rect">
            <a:avLst/>
          </a:prstGeom>
        </p:spPr>
      </p:pic>
      <p:pic>
        <p:nvPicPr>
          <p:cNvPr id="6" name="Image 4" descr="preencoded.png"/>
          <p:cNvPicPr>
            <a:picLocks noChangeAspect="1"/>
          </p:cNvPicPr>
          <p:nvPr/>
        </p:nvPicPr>
        <p:blipFill>
          <a:blip r:embed="rId5"/>
          <a:stretch>
            <a:fillRect/>
          </a:stretch>
        </p:blipFill>
        <p:spPr>
          <a:xfrm>
            <a:off x="9619488" y="4416552"/>
            <a:ext cx="4261104" cy="2560320"/>
          </a:xfrm>
          <a:prstGeom prst="rect">
            <a:avLst/>
          </a:prstGeom>
        </p:spPr>
      </p:pic>
      <p:sp>
        <p:nvSpPr>
          <p:cNvPr id="7" name="Text 0"/>
          <p:cNvSpPr/>
          <p:nvPr/>
        </p:nvSpPr>
        <p:spPr>
          <a:xfrm>
            <a:off x="795528" y="3630168"/>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55ABB"/>
                </a:solidFill>
                <a:latin typeface="思源黑体-思源黑体-Bold" pitchFamily="34" charset="0"/>
                <a:ea typeface="思源黑体-思源黑体-Bold" pitchFamily="34" charset="-122"/>
                <a:cs typeface="思源黑体-思源黑体-Bold" pitchFamily="34" charset="-120"/>
              </a:rPr>
              <a:t>Adaptive Learning Concept</a:t>
            </a:r>
            <a:endParaRPr lang="en-US" sz="3570" dirty="0"/>
          </a:p>
        </p:txBody>
      </p:sp>
      <p:sp>
        <p:nvSpPr>
          <p:cNvPr id="8" name="Text 1"/>
          <p:cNvSpPr/>
          <p:nvPr/>
        </p:nvSpPr>
        <p:spPr>
          <a:xfrm>
            <a:off x="1051560" y="4709160"/>
            <a:ext cx="3685032" cy="713232"/>
          </a:xfrm>
          <a:prstGeom prst="rect">
            <a:avLst/>
          </a:prstGeom>
          <a:noFill/>
          <a:ln/>
        </p:spPr>
        <p:txBody>
          <a:bodyPr wrap="squar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Definition of Adaptive Learning</a:t>
            </a:r>
            <a:endParaRPr lang="en-US" sz="2230" dirty="0"/>
          </a:p>
        </p:txBody>
      </p:sp>
      <p:sp>
        <p:nvSpPr>
          <p:cNvPr id="9" name="Text 2"/>
          <p:cNvSpPr/>
          <p:nvPr/>
        </p:nvSpPr>
        <p:spPr>
          <a:xfrm>
            <a:off x="1051560" y="5550408"/>
            <a:ext cx="3685032"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Adaptive learning utilizes algorithms and learner data to personalize content and assessments in real-time.</a:t>
            </a:r>
            <a:endParaRPr lang="en-US" sz="1780" dirty="0"/>
          </a:p>
        </p:txBody>
      </p:sp>
      <p:sp>
        <p:nvSpPr>
          <p:cNvPr id="10" name="Text 3"/>
          <p:cNvSpPr/>
          <p:nvPr/>
        </p:nvSpPr>
        <p:spPr>
          <a:xfrm>
            <a:off x="5477256" y="4709160"/>
            <a:ext cx="3685032" cy="713232"/>
          </a:xfrm>
          <a:prstGeom prst="rect">
            <a:avLst/>
          </a:prstGeom>
          <a:noFill/>
          <a:ln/>
        </p:spPr>
        <p:txBody>
          <a:bodyPr wrap="squar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Key Features of Adaptive Learning Systems</a:t>
            </a:r>
            <a:endParaRPr lang="en-US" sz="2230" dirty="0"/>
          </a:p>
        </p:txBody>
      </p:sp>
      <p:sp>
        <p:nvSpPr>
          <p:cNvPr id="11" name="Text 4"/>
          <p:cNvSpPr/>
          <p:nvPr/>
        </p:nvSpPr>
        <p:spPr>
          <a:xfrm>
            <a:off x="5477256" y="5550408"/>
            <a:ext cx="3685032"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An effective system includes feedback mechanisms, personalized content, and progress tracking.</a:t>
            </a:r>
            <a:endParaRPr lang="en-US" sz="1780" dirty="0"/>
          </a:p>
        </p:txBody>
      </p:sp>
      <p:sp>
        <p:nvSpPr>
          <p:cNvPr id="12" name="Text 5"/>
          <p:cNvSpPr/>
          <p:nvPr/>
        </p:nvSpPr>
        <p:spPr>
          <a:xfrm>
            <a:off x="9902952" y="4709160"/>
            <a:ext cx="3685032" cy="713232"/>
          </a:xfrm>
          <a:prstGeom prst="rect">
            <a:avLst/>
          </a:prstGeom>
          <a:noFill/>
          <a:ln/>
        </p:spPr>
        <p:txBody>
          <a:bodyPr wrap="squar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User-Centered Design Principles</a:t>
            </a:r>
            <a:endParaRPr lang="en-US" sz="2230" dirty="0"/>
          </a:p>
        </p:txBody>
      </p:sp>
      <p:sp>
        <p:nvSpPr>
          <p:cNvPr id="13" name="Text 6"/>
          <p:cNvSpPr/>
          <p:nvPr/>
        </p:nvSpPr>
        <p:spPr>
          <a:xfrm>
            <a:off x="9902952" y="5550408"/>
            <a:ext cx="3685032" cy="850392"/>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A user-centered approach ensures learner needs and preferences are prioritized in the app design.</a:t>
            </a:r>
            <a:endParaRPr lang="en-US" sz="17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77824" y="2633472"/>
            <a:ext cx="1088136" cy="1243584"/>
          </a:xfrm>
          <a:prstGeom prst="rect">
            <a:avLst/>
          </a:prstGeom>
        </p:spPr>
      </p:pic>
      <p:pic>
        <p:nvPicPr>
          <p:cNvPr id="4" name="Image 2" descr="preencoded.png"/>
          <p:cNvPicPr>
            <a:picLocks noChangeAspect="1"/>
          </p:cNvPicPr>
          <p:nvPr/>
        </p:nvPicPr>
        <p:blipFill>
          <a:blip r:embed="rId5"/>
          <a:stretch>
            <a:fillRect/>
          </a:stretch>
        </p:blipFill>
        <p:spPr>
          <a:xfrm>
            <a:off x="5340096" y="2633472"/>
            <a:ext cx="1088136" cy="1243584"/>
          </a:xfrm>
          <a:prstGeom prst="rect">
            <a:avLst/>
          </a:prstGeom>
        </p:spPr>
      </p:pic>
      <p:pic>
        <p:nvPicPr>
          <p:cNvPr id="5" name="Image 3" descr="preencoded.png"/>
          <p:cNvPicPr>
            <a:picLocks noChangeAspect="1"/>
          </p:cNvPicPr>
          <p:nvPr/>
        </p:nvPicPr>
        <p:blipFill>
          <a:blip r:embed="rId6"/>
          <a:stretch>
            <a:fillRect/>
          </a:stretch>
        </p:blipFill>
        <p:spPr>
          <a:xfrm>
            <a:off x="9948672" y="2633472"/>
            <a:ext cx="777240" cy="1243584"/>
          </a:xfrm>
          <a:prstGeom prst="rect">
            <a:avLst/>
          </a:prstGeom>
        </p:spPr>
      </p:pic>
      <p:sp>
        <p:nvSpPr>
          <p:cNvPr id="6" name="Text 0"/>
          <p:cNvSpPr/>
          <p:nvPr/>
        </p:nvSpPr>
        <p:spPr>
          <a:xfrm>
            <a:off x="795528" y="1810512"/>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55ABB"/>
                </a:solidFill>
                <a:latin typeface="思源黑体-思源黑体-Bold" pitchFamily="34" charset="0"/>
                <a:ea typeface="思源黑体-思源黑体-Bold" pitchFamily="34" charset="-122"/>
                <a:cs typeface="思源黑体-思源黑体-Bold" pitchFamily="34" charset="-120"/>
              </a:rPr>
              <a:t>Benefits of Adaptive Learning</a:t>
            </a:r>
            <a:endParaRPr lang="en-US" sz="3570" dirty="0"/>
          </a:p>
        </p:txBody>
      </p:sp>
      <p:sp>
        <p:nvSpPr>
          <p:cNvPr id="7" name="Text 1"/>
          <p:cNvSpPr/>
          <p:nvPr/>
        </p:nvSpPr>
        <p:spPr>
          <a:xfrm>
            <a:off x="795528" y="4096512"/>
            <a:ext cx="4123944" cy="713232"/>
          </a:xfrm>
          <a:prstGeom prst="rect">
            <a:avLst/>
          </a:prstGeom>
          <a:noFill/>
          <a:ln/>
        </p:spPr>
        <p:txBody>
          <a:bodyPr wrap="squar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Personalized Learning Experiences</a:t>
            </a:r>
            <a:endParaRPr lang="en-US" sz="2230" dirty="0"/>
          </a:p>
        </p:txBody>
      </p:sp>
      <p:sp>
        <p:nvSpPr>
          <p:cNvPr id="8" name="Text 2"/>
          <p:cNvSpPr/>
          <p:nvPr/>
        </p:nvSpPr>
        <p:spPr>
          <a:xfrm>
            <a:off x="795528" y="5010912"/>
            <a:ext cx="4123944" cy="1417320"/>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By adapting to individual learning styles and paces, adaptive learning systems create personalized experiences that enhance engagement.</a:t>
            </a:r>
            <a:endParaRPr lang="en-US" sz="1780" dirty="0"/>
          </a:p>
        </p:txBody>
      </p:sp>
      <p:sp>
        <p:nvSpPr>
          <p:cNvPr id="9" name="Text 3"/>
          <p:cNvSpPr/>
          <p:nvPr/>
        </p:nvSpPr>
        <p:spPr>
          <a:xfrm>
            <a:off x="5257800" y="4096512"/>
            <a:ext cx="4123944" cy="356616"/>
          </a:xfrm>
          <a:prstGeom prst="rect">
            <a:avLst/>
          </a:prstGeom>
          <a:noFill/>
          <a:ln/>
        </p:spPr>
        <p:txBody>
          <a:bodyPr wrap="non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Data-Driven Insights</a:t>
            </a:r>
            <a:endParaRPr lang="en-US" sz="2230" dirty="0"/>
          </a:p>
        </p:txBody>
      </p:sp>
      <p:sp>
        <p:nvSpPr>
          <p:cNvPr id="10" name="Text 4"/>
          <p:cNvSpPr/>
          <p:nvPr/>
        </p:nvSpPr>
        <p:spPr>
          <a:xfrm>
            <a:off x="5257800" y="4654296"/>
            <a:ext cx="4123944"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These platforms collect valuable analytics regarding learners’ strengths and weaknesses, providing educators with insightful data.</a:t>
            </a:r>
            <a:endParaRPr lang="en-US" sz="1780" dirty="0"/>
          </a:p>
        </p:txBody>
      </p:sp>
      <p:sp>
        <p:nvSpPr>
          <p:cNvPr id="11" name="Text 5"/>
          <p:cNvSpPr/>
          <p:nvPr/>
        </p:nvSpPr>
        <p:spPr>
          <a:xfrm>
            <a:off x="9720072" y="4096512"/>
            <a:ext cx="4123944" cy="713232"/>
          </a:xfrm>
          <a:prstGeom prst="rect">
            <a:avLst/>
          </a:prstGeom>
          <a:noFill/>
          <a:ln/>
        </p:spPr>
        <p:txBody>
          <a:bodyPr wrap="squar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Improved Learning Outcomes</a:t>
            </a:r>
            <a:endParaRPr lang="en-US" sz="2230" dirty="0"/>
          </a:p>
        </p:txBody>
      </p:sp>
      <p:sp>
        <p:nvSpPr>
          <p:cNvPr id="12" name="Text 6"/>
          <p:cNvSpPr/>
          <p:nvPr/>
        </p:nvSpPr>
        <p:spPr>
          <a:xfrm>
            <a:off x="9720072" y="5010912"/>
            <a:ext cx="4123944"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Research has shown that personalized learning contributes to improved academic performance and satisfaction.</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1965960"/>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1965960"/>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1965960"/>
            <a:ext cx="5138928" cy="5138928"/>
          </a:xfrm>
          <a:prstGeom prst="rect">
            <a:avLst/>
          </a:prstGeom>
        </p:spPr>
      </p:pic>
      <p:sp>
        <p:nvSpPr>
          <p:cNvPr id="6" name="Text 0"/>
          <p:cNvSpPr/>
          <p:nvPr/>
        </p:nvSpPr>
        <p:spPr>
          <a:xfrm>
            <a:off x="795528" y="1143000"/>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55ABB"/>
                </a:solidFill>
                <a:latin typeface="思源黑体-思源黑体-Bold" pitchFamily="34" charset="0"/>
                <a:ea typeface="思源黑体-思源黑体-Bold" pitchFamily="34" charset="-122"/>
                <a:cs typeface="思源黑体-思源黑体-Bold" pitchFamily="34" charset="-120"/>
              </a:rPr>
              <a:t>User Experience Considerations</a:t>
            </a:r>
            <a:endParaRPr lang="en-US" sz="3570" dirty="0"/>
          </a:p>
        </p:txBody>
      </p:sp>
      <p:sp>
        <p:nvSpPr>
          <p:cNvPr id="7" name="Text 1"/>
          <p:cNvSpPr/>
          <p:nvPr/>
        </p:nvSpPr>
        <p:spPr>
          <a:xfrm>
            <a:off x="914400" y="3621024"/>
            <a:ext cx="3054096" cy="713232"/>
          </a:xfrm>
          <a:prstGeom prst="rect">
            <a:avLst/>
          </a:prstGeom>
          <a:noFill/>
          <a:ln/>
        </p:spPr>
        <p:txBody>
          <a:bodyPr wrap="square" lIns="0" tIns="0" rIns="0" bIns="0" rtlCol="0" anchor="ctr"/>
          <a:lstStyle/>
          <a:p>
            <a:pPr marL="0" indent="0" algn="r">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Intuitive User Interfaces</a:t>
            </a:r>
            <a:endParaRPr lang="en-US" sz="2230" dirty="0"/>
          </a:p>
        </p:txBody>
      </p:sp>
      <p:sp>
        <p:nvSpPr>
          <p:cNvPr id="8" name="Text 2"/>
          <p:cNvSpPr/>
          <p:nvPr/>
        </p:nvSpPr>
        <p:spPr>
          <a:xfrm>
            <a:off x="914400" y="4590288"/>
            <a:ext cx="3054096" cy="850392"/>
          </a:xfrm>
          <a:prstGeom prst="rect">
            <a:avLst/>
          </a:prstGeom>
          <a:noFill/>
          <a:ln/>
        </p:spPr>
        <p:txBody>
          <a:bodyPr wrap="square" lIns="0" tIns="0" rIns="0" bIns="0" rtlCol="0" anchor="ctr"/>
          <a:lstStyle/>
          <a:p>
            <a:pPr marL="0" indent="0" algn="r">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Design should ensure ease of navigation and access to resources.</a:t>
            </a:r>
            <a:endParaRPr lang="en-US" sz="1780" dirty="0"/>
          </a:p>
        </p:txBody>
      </p:sp>
      <p:sp>
        <p:nvSpPr>
          <p:cNvPr id="9" name="Text 3"/>
          <p:cNvSpPr/>
          <p:nvPr/>
        </p:nvSpPr>
        <p:spPr>
          <a:xfrm>
            <a:off x="5468112" y="4023360"/>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2230" dirty="0"/>
          </a:p>
        </p:txBody>
      </p:sp>
      <p:sp>
        <p:nvSpPr>
          <p:cNvPr id="10" name="Text 4"/>
          <p:cNvSpPr/>
          <p:nvPr/>
        </p:nvSpPr>
        <p:spPr>
          <a:xfrm>
            <a:off x="8385048" y="2953512"/>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2</a:t>
            </a:r>
            <a:endParaRPr lang="en-US" sz="2230" dirty="0"/>
          </a:p>
        </p:txBody>
      </p:sp>
      <p:sp>
        <p:nvSpPr>
          <p:cNvPr id="11" name="Text 5"/>
          <p:cNvSpPr/>
          <p:nvPr/>
        </p:nvSpPr>
        <p:spPr>
          <a:xfrm>
            <a:off x="7854696" y="6016752"/>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3</a:t>
            </a:r>
            <a:endParaRPr lang="en-US" sz="2230" dirty="0"/>
          </a:p>
        </p:txBody>
      </p:sp>
      <p:sp>
        <p:nvSpPr>
          <p:cNvPr id="12" name="Text 6"/>
          <p:cNvSpPr/>
          <p:nvPr/>
        </p:nvSpPr>
        <p:spPr>
          <a:xfrm>
            <a:off x="10222992" y="2432304"/>
            <a:ext cx="3502152" cy="356616"/>
          </a:xfrm>
          <a:prstGeom prst="rect">
            <a:avLst/>
          </a:prstGeom>
          <a:noFill/>
          <a:ln/>
        </p:spPr>
        <p:txBody>
          <a:bodyPr wrap="non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Motivational Elements</a:t>
            </a:r>
            <a:endParaRPr lang="en-US" sz="2230" dirty="0"/>
          </a:p>
        </p:txBody>
      </p:sp>
      <p:sp>
        <p:nvSpPr>
          <p:cNvPr id="13" name="Text 7"/>
          <p:cNvSpPr/>
          <p:nvPr/>
        </p:nvSpPr>
        <p:spPr>
          <a:xfrm>
            <a:off x="10222992" y="3044952"/>
            <a:ext cx="3502152" cy="850392"/>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Incorporate gamification to enhance learner motivation and engagement.</a:t>
            </a:r>
            <a:endParaRPr lang="en-US" sz="1780" dirty="0"/>
          </a:p>
        </p:txBody>
      </p:sp>
      <p:sp>
        <p:nvSpPr>
          <p:cNvPr id="14" name="Text 8"/>
          <p:cNvSpPr/>
          <p:nvPr/>
        </p:nvSpPr>
        <p:spPr>
          <a:xfrm>
            <a:off x="10222992" y="5166360"/>
            <a:ext cx="3502152" cy="356616"/>
          </a:xfrm>
          <a:prstGeom prst="rect">
            <a:avLst/>
          </a:prstGeom>
          <a:noFill/>
          <a:ln/>
        </p:spPr>
        <p:txBody>
          <a:bodyPr wrap="non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Feedback Mechanisms</a:t>
            </a:r>
            <a:endParaRPr lang="en-US" sz="2230" dirty="0"/>
          </a:p>
        </p:txBody>
      </p:sp>
      <p:sp>
        <p:nvSpPr>
          <p:cNvPr id="15" name="Text 9"/>
          <p:cNvSpPr/>
          <p:nvPr/>
        </p:nvSpPr>
        <p:spPr>
          <a:xfrm>
            <a:off x="10222992" y="5779008"/>
            <a:ext cx="3502152" cy="850392"/>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Offer timely feedback to sustain motivation and identify improvement areas.</a:t>
            </a:r>
            <a:endParaRPr lang="en-US" sz="17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pic>
        <p:nvPicPr>
          <p:cNvPr id="4" name="Image 2" descr="preencoded.png"/>
          <p:cNvPicPr>
            <a:picLocks noChangeAspect="1"/>
          </p:cNvPicPr>
          <p:nvPr/>
        </p:nvPicPr>
        <p:blipFill>
          <a:blip r:embed="rId5"/>
          <a:stretch>
            <a:fillRect/>
          </a:stretch>
        </p:blipFill>
        <p:spPr>
          <a:xfrm>
            <a:off x="795528" y="4453128"/>
            <a:ext cx="4197096" cy="2487168"/>
          </a:xfrm>
          <a:prstGeom prst="rect">
            <a:avLst/>
          </a:prstGeom>
        </p:spPr>
      </p:pic>
      <p:pic>
        <p:nvPicPr>
          <p:cNvPr id="5" name="Image 3" descr="preencoded.png"/>
          <p:cNvPicPr>
            <a:picLocks noChangeAspect="1"/>
          </p:cNvPicPr>
          <p:nvPr/>
        </p:nvPicPr>
        <p:blipFill>
          <a:blip r:embed="rId5"/>
          <a:stretch>
            <a:fillRect/>
          </a:stretch>
        </p:blipFill>
        <p:spPr>
          <a:xfrm>
            <a:off x="5221224" y="4453128"/>
            <a:ext cx="4197096" cy="2487168"/>
          </a:xfrm>
          <a:prstGeom prst="rect">
            <a:avLst/>
          </a:prstGeom>
        </p:spPr>
      </p:pic>
      <p:pic>
        <p:nvPicPr>
          <p:cNvPr id="6" name="Image 4" descr="preencoded.png"/>
          <p:cNvPicPr>
            <a:picLocks noChangeAspect="1"/>
          </p:cNvPicPr>
          <p:nvPr/>
        </p:nvPicPr>
        <p:blipFill>
          <a:blip r:embed="rId5"/>
          <a:stretch>
            <a:fillRect/>
          </a:stretch>
        </p:blipFill>
        <p:spPr>
          <a:xfrm>
            <a:off x="9646920" y="4453128"/>
            <a:ext cx="4197096" cy="2487168"/>
          </a:xfrm>
          <a:prstGeom prst="rect">
            <a:avLst/>
          </a:prstGeom>
        </p:spPr>
      </p:pic>
      <p:pic>
        <p:nvPicPr>
          <p:cNvPr id="7" name="Image 5" descr="preencoded.png"/>
          <p:cNvPicPr>
            <a:picLocks noChangeAspect="1"/>
          </p:cNvPicPr>
          <p:nvPr/>
        </p:nvPicPr>
        <p:blipFill>
          <a:blip r:embed="rId6"/>
          <a:stretch>
            <a:fillRect/>
          </a:stretch>
        </p:blipFill>
        <p:spPr>
          <a:xfrm>
            <a:off x="1536192" y="4526280"/>
            <a:ext cx="3465576" cy="2487168"/>
          </a:xfrm>
          <a:prstGeom prst="rect">
            <a:avLst/>
          </a:prstGeom>
        </p:spPr>
      </p:pic>
      <p:pic>
        <p:nvPicPr>
          <p:cNvPr id="8" name="Image 6" descr="preencoded.png"/>
          <p:cNvPicPr>
            <a:picLocks noChangeAspect="1"/>
          </p:cNvPicPr>
          <p:nvPr/>
        </p:nvPicPr>
        <p:blipFill>
          <a:blip r:embed="rId6"/>
          <a:stretch>
            <a:fillRect/>
          </a:stretch>
        </p:blipFill>
        <p:spPr>
          <a:xfrm>
            <a:off x="5961888" y="4526280"/>
            <a:ext cx="3465576" cy="2487168"/>
          </a:xfrm>
          <a:prstGeom prst="rect">
            <a:avLst/>
          </a:prstGeom>
        </p:spPr>
      </p:pic>
      <p:pic>
        <p:nvPicPr>
          <p:cNvPr id="9" name="Image 7" descr="preencoded.png"/>
          <p:cNvPicPr>
            <a:picLocks noChangeAspect="1"/>
          </p:cNvPicPr>
          <p:nvPr/>
        </p:nvPicPr>
        <p:blipFill>
          <a:blip r:embed="rId6"/>
          <a:stretch>
            <a:fillRect/>
          </a:stretch>
        </p:blipFill>
        <p:spPr>
          <a:xfrm>
            <a:off x="10378440" y="4526280"/>
            <a:ext cx="3465576" cy="2487168"/>
          </a:xfrm>
          <a:prstGeom prst="rect">
            <a:avLst/>
          </a:prstGeom>
        </p:spPr>
      </p:pic>
      <p:pic>
        <p:nvPicPr>
          <p:cNvPr id="10" name="Image 8" descr="preencoded.png"/>
          <p:cNvPicPr>
            <a:picLocks noChangeAspect="1"/>
          </p:cNvPicPr>
          <p:nvPr/>
        </p:nvPicPr>
        <p:blipFill>
          <a:blip r:embed="rId7"/>
          <a:stretch>
            <a:fillRect/>
          </a:stretch>
        </p:blipFill>
        <p:spPr>
          <a:xfrm>
            <a:off x="786384" y="4434840"/>
            <a:ext cx="548640" cy="548640"/>
          </a:xfrm>
          <a:prstGeom prst="rect">
            <a:avLst/>
          </a:prstGeom>
        </p:spPr>
      </p:pic>
      <p:pic>
        <p:nvPicPr>
          <p:cNvPr id="11" name="Image 9" descr="preencoded.png"/>
          <p:cNvPicPr>
            <a:picLocks noChangeAspect="1"/>
          </p:cNvPicPr>
          <p:nvPr/>
        </p:nvPicPr>
        <p:blipFill>
          <a:blip r:embed="rId7"/>
          <a:stretch>
            <a:fillRect/>
          </a:stretch>
        </p:blipFill>
        <p:spPr>
          <a:xfrm>
            <a:off x="5202936" y="4434840"/>
            <a:ext cx="548640" cy="548640"/>
          </a:xfrm>
          <a:prstGeom prst="rect">
            <a:avLst/>
          </a:prstGeom>
        </p:spPr>
      </p:pic>
      <p:pic>
        <p:nvPicPr>
          <p:cNvPr id="12" name="Image 10" descr="preencoded.png"/>
          <p:cNvPicPr>
            <a:picLocks noChangeAspect="1"/>
          </p:cNvPicPr>
          <p:nvPr/>
        </p:nvPicPr>
        <p:blipFill>
          <a:blip r:embed="rId7"/>
          <a:stretch>
            <a:fillRect/>
          </a:stretch>
        </p:blipFill>
        <p:spPr>
          <a:xfrm>
            <a:off x="9628632" y="4434840"/>
            <a:ext cx="548640" cy="548640"/>
          </a:xfrm>
          <a:prstGeom prst="rect">
            <a:avLst/>
          </a:prstGeom>
        </p:spPr>
      </p:pic>
      <p:sp>
        <p:nvSpPr>
          <p:cNvPr id="13" name="Text 0"/>
          <p:cNvSpPr/>
          <p:nvPr/>
        </p:nvSpPr>
        <p:spPr>
          <a:xfrm>
            <a:off x="795528" y="3630168"/>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55ABB"/>
                </a:solidFill>
                <a:latin typeface="思源黑体-思源黑体-Bold" pitchFamily="34" charset="0"/>
                <a:ea typeface="思源黑体-思源黑体-Bold" pitchFamily="34" charset="-122"/>
                <a:cs typeface="思源黑体-思源黑体-Bold" pitchFamily="34" charset="-120"/>
              </a:rPr>
              <a:t>Implementation Strategies for Adaptive Learning App</a:t>
            </a:r>
            <a:endParaRPr lang="en-US" sz="3570" dirty="0"/>
          </a:p>
        </p:txBody>
      </p:sp>
      <p:sp>
        <p:nvSpPr>
          <p:cNvPr id="14" name="Text 1"/>
          <p:cNvSpPr/>
          <p:nvPr/>
        </p:nvSpPr>
        <p:spPr>
          <a:xfrm>
            <a:off x="950976" y="4462272"/>
            <a:ext cx="210312" cy="493776"/>
          </a:xfrm>
          <a:prstGeom prst="rect">
            <a:avLst/>
          </a:prstGeom>
          <a:noFill/>
          <a:ln/>
        </p:spPr>
        <p:txBody>
          <a:bodyPr wrap="none" lIns="0" tIns="0" rIns="0" bIns="0" rtlCol="0" anchor="ctr"/>
          <a:lstStyle/>
          <a:p>
            <a:pPr marL="0" indent="0" algn="l">
              <a:lnSpc>
                <a:spcPts val="3210"/>
              </a:lnSpc>
              <a:buNone/>
            </a:pPr>
            <a:r>
              <a:rPr lang="en-US" sz="267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2670" dirty="0"/>
          </a:p>
        </p:txBody>
      </p:sp>
      <p:sp>
        <p:nvSpPr>
          <p:cNvPr id="15" name="Text 2"/>
          <p:cNvSpPr/>
          <p:nvPr/>
        </p:nvSpPr>
        <p:spPr>
          <a:xfrm>
            <a:off x="1536192" y="4526280"/>
            <a:ext cx="3465576" cy="713232"/>
          </a:xfrm>
          <a:prstGeom prst="rect">
            <a:avLst/>
          </a:prstGeom>
          <a:noFill/>
          <a:ln/>
        </p:spPr>
        <p:txBody>
          <a:bodyPr wrap="squar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Technology Stack and Development</a:t>
            </a:r>
            <a:endParaRPr lang="en-US" sz="2230" dirty="0"/>
          </a:p>
        </p:txBody>
      </p:sp>
      <p:sp>
        <p:nvSpPr>
          <p:cNvPr id="16" name="Text 3"/>
          <p:cNvSpPr/>
          <p:nvPr/>
        </p:nvSpPr>
        <p:spPr>
          <a:xfrm>
            <a:off x="1536192" y="5440680"/>
            <a:ext cx="3465576" cy="1417320"/>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Careful selection of technology stacks is crucial, involving collaboration among developers, data scientists, and educators.</a:t>
            </a:r>
            <a:endParaRPr lang="en-US" sz="1780" dirty="0"/>
          </a:p>
        </p:txBody>
      </p:sp>
      <p:sp>
        <p:nvSpPr>
          <p:cNvPr id="17" name="Text 4"/>
          <p:cNvSpPr/>
          <p:nvPr/>
        </p:nvSpPr>
        <p:spPr>
          <a:xfrm>
            <a:off x="5376672" y="4462272"/>
            <a:ext cx="210312" cy="493776"/>
          </a:xfrm>
          <a:prstGeom prst="rect">
            <a:avLst/>
          </a:prstGeom>
          <a:noFill/>
          <a:ln/>
        </p:spPr>
        <p:txBody>
          <a:bodyPr wrap="none" lIns="0" tIns="0" rIns="0" bIns="0" rtlCol="0" anchor="ctr"/>
          <a:lstStyle/>
          <a:p>
            <a:pPr marL="0" indent="0" algn="l">
              <a:lnSpc>
                <a:spcPts val="3210"/>
              </a:lnSpc>
              <a:buNone/>
            </a:pPr>
            <a:r>
              <a:rPr lang="en-US" sz="2670" dirty="0">
                <a:solidFill>
                  <a:srgbClr val="4A4A4A"/>
                </a:solidFill>
                <a:latin typeface="思源黑体-思源黑体-Medium" pitchFamily="34" charset="0"/>
                <a:ea typeface="思源黑体-思源黑体-Medium" pitchFamily="34" charset="-122"/>
                <a:cs typeface="思源黑体-思源黑体-Medium" pitchFamily="34" charset="-120"/>
              </a:rPr>
              <a:t>2</a:t>
            </a:r>
            <a:endParaRPr lang="en-US" sz="2670" dirty="0"/>
          </a:p>
        </p:txBody>
      </p:sp>
      <p:sp>
        <p:nvSpPr>
          <p:cNvPr id="18" name="Text 5"/>
          <p:cNvSpPr/>
          <p:nvPr/>
        </p:nvSpPr>
        <p:spPr>
          <a:xfrm>
            <a:off x="5961888" y="4526280"/>
            <a:ext cx="3465576" cy="356616"/>
          </a:xfrm>
          <a:prstGeom prst="rect">
            <a:avLst/>
          </a:prstGeom>
          <a:noFill/>
          <a:ln/>
        </p:spPr>
        <p:txBody>
          <a:bodyPr wrap="non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Pilot Testing with Users</a:t>
            </a:r>
            <a:endParaRPr lang="en-US" sz="2230" dirty="0"/>
          </a:p>
        </p:txBody>
      </p:sp>
      <p:sp>
        <p:nvSpPr>
          <p:cNvPr id="19" name="Text 6"/>
          <p:cNvSpPr/>
          <p:nvPr/>
        </p:nvSpPr>
        <p:spPr>
          <a:xfrm>
            <a:off x="5961888" y="5084064"/>
            <a:ext cx="3465576"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Pilot tests provide valuable feedback, demonstrating user interactions and effectiveness of personalized features.</a:t>
            </a:r>
            <a:endParaRPr lang="en-US" sz="1780" dirty="0"/>
          </a:p>
        </p:txBody>
      </p:sp>
      <p:sp>
        <p:nvSpPr>
          <p:cNvPr id="20" name="Text 7"/>
          <p:cNvSpPr/>
          <p:nvPr/>
        </p:nvSpPr>
        <p:spPr>
          <a:xfrm>
            <a:off x="9802368" y="4462272"/>
            <a:ext cx="210312" cy="493776"/>
          </a:xfrm>
          <a:prstGeom prst="rect">
            <a:avLst/>
          </a:prstGeom>
          <a:noFill/>
          <a:ln/>
        </p:spPr>
        <p:txBody>
          <a:bodyPr wrap="none" lIns="0" tIns="0" rIns="0" bIns="0" rtlCol="0" anchor="ctr"/>
          <a:lstStyle/>
          <a:p>
            <a:pPr marL="0" indent="0" algn="l">
              <a:lnSpc>
                <a:spcPts val="3210"/>
              </a:lnSpc>
              <a:buNone/>
            </a:pPr>
            <a:r>
              <a:rPr lang="en-US" sz="2670" dirty="0">
                <a:solidFill>
                  <a:srgbClr val="4A4A4A"/>
                </a:solidFill>
                <a:latin typeface="思源黑体-思源黑体-Medium" pitchFamily="34" charset="0"/>
                <a:ea typeface="思源黑体-思源黑体-Medium" pitchFamily="34" charset="-122"/>
                <a:cs typeface="思源黑体-思源黑体-Medium" pitchFamily="34" charset="-120"/>
              </a:rPr>
              <a:t>3</a:t>
            </a:r>
            <a:endParaRPr lang="en-US" sz="2670" dirty="0"/>
          </a:p>
        </p:txBody>
      </p:sp>
      <p:sp>
        <p:nvSpPr>
          <p:cNvPr id="21" name="Text 8"/>
          <p:cNvSpPr/>
          <p:nvPr/>
        </p:nvSpPr>
        <p:spPr>
          <a:xfrm>
            <a:off x="10378440" y="4526280"/>
            <a:ext cx="3465576" cy="713232"/>
          </a:xfrm>
          <a:prstGeom prst="rect">
            <a:avLst/>
          </a:prstGeom>
          <a:noFill/>
          <a:ln/>
        </p:spPr>
        <p:txBody>
          <a:bodyPr wrap="squar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Integration with Existing Systems</a:t>
            </a:r>
            <a:endParaRPr lang="en-US" sz="2230" dirty="0"/>
          </a:p>
        </p:txBody>
      </p:sp>
      <p:sp>
        <p:nvSpPr>
          <p:cNvPr id="22" name="Text 9"/>
          <p:cNvSpPr/>
          <p:nvPr/>
        </p:nvSpPr>
        <p:spPr>
          <a:xfrm>
            <a:off x="10378440" y="5440680"/>
            <a:ext cx="3465576" cy="1417320"/>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Seamless integration with current educational tools is essential for adoption, along with comprehensive user training.</a:t>
            </a:r>
            <a:endParaRPr lang="en-US" sz="17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sp>
        <p:nvSpPr>
          <p:cNvPr id="4" name="Text 0"/>
          <p:cNvSpPr/>
          <p:nvPr/>
        </p:nvSpPr>
        <p:spPr>
          <a:xfrm>
            <a:off x="795528" y="3621024"/>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55ABB"/>
                </a:solidFill>
                <a:latin typeface="思源黑体-思源黑体-Bold" pitchFamily="34" charset="0"/>
                <a:ea typeface="思源黑体-思源黑体-Bold" pitchFamily="34" charset="-122"/>
                <a:cs typeface="思源黑体-思源黑体-Bold" pitchFamily="34" charset="-120"/>
              </a:rPr>
              <a:t>Future Directions in Education Technology</a:t>
            </a:r>
            <a:endParaRPr lang="en-US" sz="3570" dirty="0"/>
          </a:p>
        </p:txBody>
      </p:sp>
      <p:sp>
        <p:nvSpPr>
          <p:cNvPr id="5" name="Text 1"/>
          <p:cNvSpPr/>
          <p:nvPr/>
        </p:nvSpPr>
        <p:spPr>
          <a:xfrm>
            <a:off x="1024128" y="4672584"/>
            <a:ext cx="3749040" cy="713232"/>
          </a:xfrm>
          <a:prstGeom prst="rect">
            <a:avLst/>
          </a:prstGeom>
          <a:noFill/>
          <a:ln/>
        </p:spPr>
        <p:txBody>
          <a:bodyPr wrap="squar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Emerging Technologies in Education</a:t>
            </a:r>
            <a:endParaRPr lang="en-US" sz="2230" dirty="0"/>
          </a:p>
        </p:txBody>
      </p:sp>
      <p:sp>
        <p:nvSpPr>
          <p:cNvPr id="6" name="Text 2"/>
          <p:cNvSpPr/>
          <p:nvPr/>
        </p:nvSpPr>
        <p:spPr>
          <a:xfrm>
            <a:off x="1024128" y="5586984"/>
            <a:ext cx="3749040"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Advancements in AI, machine learning, and natural language processing can bolster adaptive learning systems.</a:t>
            </a:r>
            <a:endParaRPr lang="en-US" sz="1780" dirty="0"/>
          </a:p>
        </p:txBody>
      </p:sp>
      <p:sp>
        <p:nvSpPr>
          <p:cNvPr id="7" name="Text 3"/>
          <p:cNvSpPr/>
          <p:nvPr/>
        </p:nvSpPr>
        <p:spPr>
          <a:xfrm>
            <a:off x="5449824" y="4672584"/>
            <a:ext cx="3749040" cy="356616"/>
          </a:xfrm>
          <a:prstGeom prst="rect">
            <a:avLst/>
          </a:prstGeom>
          <a:noFill/>
          <a:ln/>
        </p:spPr>
        <p:txBody>
          <a:bodyPr wrap="non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Global Educational Impact</a:t>
            </a:r>
            <a:endParaRPr lang="en-US" sz="2230" dirty="0"/>
          </a:p>
        </p:txBody>
      </p:sp>
      <p:sp>
        <p:nvSpPr>
          <p:cNvPr id="8" name="Text 4"/>
          <p:cNvSpPr/>
          <p:nvPr/>
        </p:nvSpPr>
        <p:spPr>
          <a:xfrm>
            <a:off x="5449824" y="5230368"/>
            <a:ext cx="3749040"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A well-designed adaptive learning app could empower learners across various cultural and linguistic backgrounds.</a:t>
            </a:r>
            <a:endParaRPr lang="en-US" sz="1780" dirty="0"/>
          </a:p>
        </p:txBody>
      </p:sp>
      <p:sp>
        <p:nvSpPr>
          <p:cNvPr id="9" name="Text 5"/>
          <p:cNvSpPr/>
          <p:nvPr/>
        </p:nvSpPr>
        <p:spPr>
          <a:xfrm>
            <a:off x="9875520" y="4672584"/>
            <a:ext cx="3749040" cy="356616"/>
          </a:xfrm>
          <a:prstGeom prst="rect">
            <a:avLst/>
          </a:prstGeom>
          <a:noFill/>
          <a:ln/>
        </p:spPr>
        <p:txBody>
          <a:bodyPr wrap="none" lIns="0" tIns="0" rIns="0" bIns="0" rtlCol="0" anchor="ctr"/>
          <a:lstStyle/>
          <a:p>
            <a:pPr marL="0" indent="0" algn="l">
              <a:lnSpc>
                <a:spcPts val="2790"/>
              </a:lnSpc>
              <a:buNone/>
            </a:pPr>
            <a:r>
              <a:rPr lang="en-US" sz="2230" dirty="0">
                <a:solidFill>
                  <a:srgbClr val="212121"/>
                </a:solidFill>
                <a:latin typeface="思源黑体-思源黑体-Bold" pitchFamily="34" charset="0"/>
                <a:ea typeface="思源黑体-思源黑体-Bold" pitchFamily="34" charset="-122"/>
                <a:cs typeface="思源黑体-思源黑体-Bold" pitchFamily="34" charset="-120"/>
              </a:rPr>
              <a:t>Continuous Innovation</a:t>
            </a:r>
            <a:endParaRPr lang="en-US" sz="2230" dirty="0"/>
          </a:p>
        </p:txBody>
      </p:sp>
      <p:sp>
        <p:nvSpPr>
          <p:cNvPr id="10" name="Text 6"/>
          <p:cNvSpPr/>
          <p:nvPr/>
        </p:nvSpPr>
        <p:spPr>
          <a:xfrm>
            <a:off x="9875520" y="5230368"/>
            <a:ext cx="3749040" cy="1133856"/>
          </a:xfrm>
          <a:prstGeom prst="rect">
            <a:avLst/>
          </a:prstGeom>
          <a:noFill/>
          <a:ln/>
        </p:spPr>
        <p:txBody>
          <a:bodyPr wrap="square" lIns="0" tIns="0" rIns="0" bIns="0" rtlCol="0" anchor="ctr"/>
          <a:lstStyle/>
          <a:p>
            <a:pPr marL="0" indent="0" algn="l">
              <a:lnSpc>
                <a:spcPts val="2230"/>
              </a:lnSpc>
              <a:buNone/>
            </a:pPr>
            <a:r>
              <a:rPr lang="en-US" sz="1780" dirty="0">
                <a:solidFill>
                  <a:srgbClr val="212121"/>
                </a:solidFill>
                <a:latin typeface="思源黑体-思源黑体-Medium" pitchFamily="34" charset="0"/>
                <a:ea typeface="思源黑体-思源黑体-Medium" pitchFamily="34" charset="-122"/>
                <a:cs typeface="思源黑体-思源黑体-Medium" pitchFamily="34" charset="-120"/>
              </a:rPr>
              <a:t>The evolution of education technology demands consistent updates and improvements based on user feedback.</a:t>
            </a:r>
            <a:endParaRPr lang="en-US" sz="178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TotalTime>
  <Words>605</Words>
  <Application>Microsoft Office PowerPoint</Application>
  <PresentationFormat>Custom</PresentationFormat>
  <Paragraphs>88</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Tempus Sans ITC</vt:lpstr>
      <vt:lpstr>Times New Roman</vt:lpstr>
      <vt:lpstr>思源黑体-思源黑体-Bold</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Srila S</cp:lastModifiedBy>
  <cp:revision>3</cp:revision>
  <dcterms:created xsi:type="dcterms:W3CDTF">2025-11-02T04:36:45Z</dcterms:created>
  <dcterms:modified xsi:type="dcterms:W3CDTF">2025-11-02T06:09:07Z</dcterms:modified>
</cp:coreProperties>
</file>